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56" r:id="rId2"/>
    <p:sldId id="259" r:id="rId3"/>
    <p:sldId id="257" r:id="rId4"/>
    <p:sldId id="260" r:id="rId5"/>
    <p:sldId id="258"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F55528-3F92-4259-B99D-EE1E1F367FD1}" type="datetimeFigureOut">
              <a:rPr lang="en-US" smtClean="0"/>
              <a:pPr/>
              <a:t>10/15/2010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B72B00-CDA9-4488-BECE-4C422B6BDBD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BB72B00-CDA9-4488-BECE-4C422B6BDBD6}"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FC84EC6-17C6-441C-B5E3-B72155F95B3A}" type="datetimeFigureOut">
              <a:rPr lang="en-US" smtClean="0"/>
              <a:pPr/>
              <a:t>10/15/2010</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78065EB-0369-4850-AF98-B0B56E140A2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78065EB-0369-4850-AF98-B0B56E140A2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78065EB-0369-4850-AF98-B0B56E140A2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78065EB-0369-4850-AF98-B0B56E140A20}"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578065EB-0369-4850-AF98-B0B56E140A20}"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78065EB-0369-4850-AF98-B0B56E140A20}"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578065EB-0369-4850-AF98-B0B56E140A20}"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578065EB-0369-4850-AF98-B0B56E140A20}"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FC84EC6-17C6-441C-B5E3-B72155F95B3A}" type="datetimeFigureOut">
              <a:rPr lang="en-US" smtClean="0"/>
              <a:pPr/>
              <a:t>10/15/2010</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578065EB-0369-4850-AF98-B0B56E140A2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FC84EC6-17C6-441C-B5E3-B72155F95B3A}" type="datetimeFigureOut">
              <a:rPr lang="en-US" smtClean="0"/>
              <a:pPr/>
              <a:t>10/15/2010</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578065EB-0369-4850-AF98-B0B56E140A20}"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FC84EC6-17C6-441C-B5E3-B72155F95B3A}" type="datetimeFigureOut">
              <a:rPr lang="en-US" smtClean="0"/>
              <a:pPr/>
              <a:t>10/15/2010</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78065EB-0369-4850-AF98-B0B56E140A20}"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FC84EC6-17C6-441C-B5E3-B72155F95B3A}" type="datetimeFigureOut">
              <a:rPr lang="en-US" smtClean="0"/>
              <a:pPr/>
              <a:t>10/15/2010</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78065EB-0369-4850-AF98-B0B56E140A2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457201"/>
            <a:ext cx="8686800" cy="2133600"/>
          </a:xfrm>
        </p:spPr>
        <p:txBody>
          <a:bodyPr anchor="t">
            <a:normAutofit/>
          </a:bodyPr>
          <a:lstStyle/>
          <a:p>
            <a:pPr algn="l"/>
            <a:r>
              <a:rPr lang="en-US" sz="3600" dirty="0" smtClean="0"/>
              <a:t>Enterprise Content Management </a:t>
            </a:r>
            <a:r>
              <a:rPr lang="en-US" sz="3200" dirty="0" smtClean="0"/>
              <a:t>(ECM)</a:t>
            </a:r>
            <a:r>
              <a:rPr lang="en-US" sz="3600" dirty="0" smtClean="0"/>
              <a:t/>
            </a:r>
            <a:br>
              <a:rPr lang="en-US" sz="3600" dirty="0" smtClean="0"/>
            </a:br>
            <a:r>
              <a:rPr lang="en-US" sz="3600" dirty="0" smtClean="0"/>
              <a:t>has 50%+ Failure rate</a:t>
            </a:r>
            <a:r>
              <a:rPr lang="en-US" dirty="0" smtClean="0"/>
              <a:t/>
            </a:r>
            <a:br>
              <a:rPr lang="en-US" dirty="0" smtClean="0"/>
            </a:br>
            <a:endParaRPr lang="en-US" dirty="0"/>
          </a:p>
        </p:txBody>
      </p:sp>
      <p:sp>
        <p:nvSpPr>
          <p:cNvPr id="3" name="Subtitle 2"/>
          <p:cNvSpPr>
            <a:spLocks noGrp="1"/>
          </p:cNvSpPr>
          <p:nvPr>
            <p:ph type="subTitle" idx="1"/>
          </p:nvPr>
        </p:nvSpPr>
        <p:spPr>
          <a:xfrm>
            <a:off x="304800" y="2286001"/>
            <a:ext cx="8534400" cy="2057400"/>
          </a:xfrm>
        </p:spPr>
        <p:txBody>
          <a:bodyPr>
            <a:normAutofit/>
          </a:bodyPr>
          <a:lstStyle/>
          <a:p>
            <a:pPr marL="514350" indent="-514350" algn="l">
              <a:buFont typeface="+mj-lt"/>
              <a:buAutoNum type="arabicPeriod"/>
            </a:pPr>
            <a:r>
              <a:rPr lang="en-US" dirty="0" smtClean="0">
                <a:solidFill>
                  <a:schemeClr val="accent4">
                    <a:lumMod val="75000"/>
                  </a:schemeClr>
                </a:solidFill>
              </a:rPr>
              <a:t>Failure </a:t>
            </a:r>
            <a:r>
              <a:rPr lang="en-US" dirty="0" smtClean="0">
                <a:solidFill>
                  <a:schemeClr val="accent4">
                    <a:lumMod val="75000"/>
                  </a:schemeClr>
                </a:solidFill>
              </a:rPr>
              <a:t>is when users do not feel they get what they paid for.</a:t>
            </a:r>
          </a:p>
          <a:p>
            <a:pPr marL="514350" indent="-514350" algn="l">
              <a:buFont typeface="+mj-lt"/>
              <a:buAutoNum type="arabicPeriod"/>
            </a:pPr>
            <a:r>
              <a:rPr lang="en-US" smtClean="0">
                <a:solidFill>
                  <a:schemeClr val="accent4">
                    <a:lumMod val="75000"/>
                  </a:schemeClr>
                </a:solidFill>
              </a:rPr>
              <a:t>Failure </a:t>
            </a:r>
            <a:r>
              <a:rPr lang="en-US" dirty="0" smtClean="0">
                <a:solidFill>
                  <a:schemeClr val="accent4">
                    <a:lumMod val="75000"/>
                  </a:schemeClr>
                </a:solidFill>
              </a:rPr>
              <a:t>is when the overall organization fails to adopt the </a:t>
            </a:r>
            <a:r>
              <a:rPr lang="en-US" dirty="0" smtClean="0">
                <a:solidFill>
                  <a:schemeClr val="accent4">
                    <a:lumMod val="75000"/>
                  </a:schemeClr>
                </a:solidFill>
              </a:rPr>
              <a:t>solution.</a:t>
            </a:r>
            <a:endParaRPr lang="en-US" dirty="0">
              <a:solidFill>
                <a:schemeClr val="accent4">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686800" cy="4525963"/>
          </a:xfrm>
        </p:spPr>
        <p:txBody>
          <a:bodyPr>
            <a:normAutofit/>
          </a:bodyPr>
          <a:lstStyle/>
          <a:p>
            <a:r>
              <a:rPr lang="en-US" sz="2800" dirty="0" smtClean="0">
                <a:solidFill>
                  <a:schemeClr val="accent4">
                    <a:lumMod val="75000"/>
                  </a:schemeClr>
                </a:solidFill>
              </a:rPr>
              <a:t>Collaboration</a:t>
            </a:r>
            <a:r>
              <a:rPr lang="en-US" dirty="0" smtClean="0">
                <a:solidFill>
                  <a:schemeClr val="accent4">
                    <a:lumMod val="75000"/>
                  </a:schemeClr>
                </a:solidFill>
              </a:rPr>
              <a:t>– </a:t>
            </a:r>
            <a:r>
              <a:rPr lang="en-US" sz="2000" dirty="0" smtClean="0">
                <a:solidFill>
                  <a:schemeClr val="accent4">
                    <a:lumMod val="75000"/>
                  </a:schemeClr>
                </a:solidFill>
              </a:rPr>
              <a:t>Sales teams can collaborate about potential bids or clients online and share ideas.</a:t>
            </a:r>
          </a:p>
          <a:p>
            <a:r>
              <a:rPr lang="en-US" sz="2800" dirty="0" smtClean="0">
                <a:solidFill>
                  <a:schemeClr val="accent4">
                    <a:lumMod val="75000"/>
                  </a:schemeClr>
                </a:solidFill>
              </a:rPr>
              <a:t>Business Intelligence </a:t>
            </a:r>
            <a:r>
              <a:rPr lang="en-US" sz="2000" dirty="0" smtClean="0">
                <a:solidFill>
                  <a:schemeClr val="accent4">
                    <a:lumMod val="75000"/>
                  </a:schemeClr>
                </a:solidFill>
              </a:rPr>
              <a:t>– Critical sales information can be delivered via a BI Dashboard. This critical information can deliver invaluable real time results to sales teams that can completely change their success.</a:t>
            </a:r>
          </a:p>
        </p:txBody>
      </p:sp>
      <p:sp>
        <p:nvSpPr>
          <p:cNvPr id="3" name="Title 2"/>
          <p:cNvSpPr>
            <a:spLocks noGrp="1"/>
          </p:cNvSpPr>
          <p:nvPr>
            <p:ph type="title"/>
          </p:nvPr>
        </p:nvSpPr>
        <p:spPr>
          <a:xfrm>
            <a:off x="228600" y="274638"/>
            <a:ext cx="8763000" cy="1143000"/>
          </a:xfrm>
        </p:spPr>
        <p:txBody>
          <a:bodyPr>
            <a:noAutofit/>
          </a:bodyPr>
          <a:lstStyle/>
          <a:p>
            <a:r>
              <a:rPr lang="en-US" sz="3600" dirty="0" smtClean="0"/>
              <a:t>Department Focus – Sales</a:t>
            </a:r>
            <a:endParaRPr lang="en-US"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686800" cy="4525963"/>
          </a:xfrm>
        </p:spPr>
        <p:txBody>
          <a:bodyPr>
            <a:normAutofit/>
          </a:bodyPr>
          <a:lstStyle/>
          <a:p>
            <a:r>
              <a:rPr lang="en-US" sz="2800" dirty="0" smtClean="0">
                <a:solidFill>
                  <a:schemeClr val="accent4">
                    <a:lumMod val="75000"/>
                  </a:schemeClr>
                </a:solidFill>
              </a:rPr>
              <a:t>Document Management </a:t>
            </a:r>
            <a:r>
              <a:rPr lang="en-US" dirty="0" smtClean="0">
                <a:solidFill>
                  <a:schemeClr val="accent4">
                    <a:lumMod val="75000"/>
                  </a:schemeClr>
                </a:solidFill>
              </a:rPr>
              <a:t>– </a:t>
            </a:r>
            <a:r>
              <a:rPr lang="en-US" sz="2000" dirty="0" smtClean="0">
                <a:solidFill>
                  <a:schemeClr val="accent4">
                    <a:lumMod val="75000"/>
                  </a:schemeClr>
                </a:solidFill>
              </a:rPr>
              <a:t>Back to the basics, document management is what ECM is all about this core functionality.</a:t>
            </a:r>
          </a:p>
          <a:p>
            <a:r>
              <a:rPr lang="en-US" sz="2800" dirty="0" smtClean="0">
                <a:solidFill>
                  <a:schemeClr val="accent4">
                    <a:lumMod val="75000"/>
                  </a:schemeClr>
                </a:solidFill>
              </a:rPr>
              <a:t>Version Control </a:t>
            </a:r>
            <a:r>
              <a:rPr lang="en-US" sz="2000" dirty="0" smtClean="0">
                <a:solidFill>
                  <a:schemeClr val="accent4">
                    <a:lumMod val="75000"/>
                  </a:schemeClr>
                </a:solidFill>
              </a:rPr>
              <a:t>– Tracking versions of documents can be critical in legal or audit situations. Many Legal and accounting practices must have some ECM system in place for just this reason alone.</a:t>
            </a:r>
          </a:p>
          <a:p>
            <a:r>
              <a:rPr lang="en-US" sz="2800" dirty="0" smtClean="0">
                <a:solidFill>
                  <a:schemeClr val="accent4">
                    <a:lumMod val="75000"/>
                  </a:schemeClr>
                </a:solidFill>
              </a:rPr>
              <a:t>Legal</a:t>
            </a:r>
            <a:r>
              <a:rPr lang="en-US" sz="2000" dirty="0" smtClean="0">
                <a:solidFill>
                  <a:schemeClr val="accent4">
                    <a:lumMod val="75000"/>
                  </a:schemeClr>
                </a:solidFill>
              </a:rPr>
              <a:t> – The federal government has approved some systems such as Documentum as legal in court for maintaining the integrity of documents. This will stand up in court.</a:t>
            </a:r>
          </a:p>
          <a:p>
            <a:r>
              <a:rPr lang="en-US" sz="2800" dirty="0" smtClean="0">
                <a:solidFill>
                  <a:schemeClr val="accent4">
                    <a:lumMod val="75000"/>
                  </a:schemeClr>
                </a:solidFill>
              </a:rPr>
              <a:t>Audit</a:t>
            </a:r>
            <a:r>
              <a:rPr lang="en-US" sz="2000" dirty="0" smtClean="0">
                <a:solidFill>
                  <a:schemeClr val="accent4">
                    <a:lumMod val="75000"/>
                  </a:schemeClr>
                </a:solidFill>
              </a:rPr>
              <a:t> – Companies with well organized documents in an ECM solution will do much better in an audit review.</a:t>
            </a:r>
          </a:p>
        </p:txBody>
      </p:sp>
      <p:sp>
        <p:nvSpPr>
          <p:cNvPr id="3" name="Title 2"/>
          <p:cNvSpPr>
            <a:spLocks noGrp="1"/>
          </p:cNvSpPr>
          <p:nvPr>
            <p:ph type="title"/>
          </p:nvPr>
        </p:nvSpPr>
        <p:spPr>
          <a:xfrm>
            <a:off x="152400" y="274638"/>
            <a:ext cx="8839200" cy="1143000"/>
          </a:xfrm>
        </p:spPr>
        <p:txBody>
          <a:bodyPr>
            <a:noAutofit/>
          </a:bodyPr>
          <a:lstStyle/>
          <a:p>
            <a:r>
              <a:rPr lang="en-US" sz="3600" dirty="0" smtClean="0"/>
              <a:t>Department Focus</a:t>
            </a:r>
            <a:r>
              <a:rPr lang="en-US" sz="3200" dirty="0" smtClean="0"/>
              <a:t> – Legal &amp; Accounting</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534400" cy="4525963"/>
          </a:xfrm>
        </p:spPr>
        <p:txBody>
          <a:bodyPr/>
          <a:lstStyle/>
          <a:p>
            <a:r>
              <a:rPr lang="en-US" dirty="0" smtClean="0">
                <a:solidFill>
                  <a:schemeClr val="accent4">
                    <a:lumMod val="75000"/>
                  </a:schemeClr>
                </a:solidFill>
              </a:rPr>
              <a:t>The most important task of a successful ECM implementation is education.</a:t>
            </a:r>
          </a:p>
          <a:p>
            <a:r>
              <a:rPr lang="en-US" dirty="0" smtClean="0">
                <a:solidFill>
                  <a:schemeClr val="accent4">
                    <a:lumMod val="75000"/>
                  </a:schemeClr>
                </a:solidFill>
              </a:rPr>
              <a:t>Knowledgeable leaders must work across the organization to educate them about how they can benefit from ECM</a:t>
            </a:r>
            <a:endParaRPr lang="en-US" dirty="0">
              <a:solidFill>
                <a:schemeClr val="accent4">
                  <a:lumMod val="75000"/>
                </a:schemeClr>
              </a:solidFill>
            </a:endParaRPr>
          </a:p>
        </p:txBody>
      </p:sp>
      <p:sp>
        <p:nvSpPr>
          <p:cNvPr id="3" name="Title 2"/>
          <p:cNvSpPr>
            <a:spLocks noGrp="1"/>
          </p:cNvSpPr>
          <p:nvPr>
            <p:ph type="title"/>
          </p:nvPr>
        </p:nvSpPr>
        <p:spPr/>
        <p:txBody>
          <a:bodyPr/>
          <a:lstStyle/>
          <a:p>
            <a:r>
              <a:rPr lang="en-US" dirty="0" smtClean="0"/>
              <a:t>Education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solidFill>
                  <a:schemeClr val="accent4">
                    <a:lumMod val="75000"/>
                  </a:schemeClr>
                </a:solidFill>
              </a:rPr>
              <a:t>Hands on training is the best method of initial training on new systems this allows two way communication which can drastically reduce the anxiety of the person being asked to change</a:t>
            </a:r>
          </a:p>
          <a:p>
            <a:r>
              <a:rPr lang="en-US" dirty="0" smtClean="0">
                <a:solidFill>
                  <a:schemeClr val="accent4">
                    <a:lumMod val="75000"/>
                  </a:schemeClr>
                </a:solidFill>
              </a:rPr>
              <a:t>Online training works effectively for global organizations where hands on training is not a viable option.</a:t>
            </a:r>
          </a:p>
          <a:p>
            <a:r>
              <a:rPr lang="en-US" dirty="0" smtClean="0">
                <a:solidFill>
                  <a:schemeClr val="accent4">
                    <a:lumMod val="75000"/>
                  </a:schemeClr>
                </a:solidFill>
              </a:rPr>
              <a:t>Online training supplements and reinforces hands on training.</a:t>
            </a:r>
          </a:p>
          <a:p>
            <a:r>
              <a:rPr lang="en-US" dirty="0" smtClean="0">
                <a:solidFill>
                  <a:schemeClr val="accent4">
                    <a:lumMod val="75000"/>
                  </a:schemeClr>
                </a:solidFill>
              </a:rPr>
              <a:t>Many users publish content infrequently, online resources make good refreshers.</a:t>
            </a:r>
            <a:endParaRPr lang="en-US" dirty="0">
              <a:solidFill>
                <a:schemeClr val="accent4">
                  <a:lumMod val="75000"/>
                </a:schemeClr>
              </a:solidFill>
            </a:endParaRPr>
          </a:p>
        </p:txBody>
      </p:sp>
      <p:sp>
        <p:nvSpPr>
          <p:cNvPr id="3" name="Title 2"/>
          <p:cNvSpPr>
            <a:spLocks noGrp="1"/>
          </p:cNvSpPr>
          <p:nvPr>
            <p:ph type="title"/>
          </p:nvPr>
        </p:nvSpPr>
        <p:spPr/>
        <p:txBody>
          <a:bodyPr/>
          <a:lstStyle/>
          <a:p>
            <a:r>
              <a:rPr lang="en-US" dirty="0" smtClean="0"/>
              <a:t>Training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Taking time to lean the various aspects of the business reveals the real synergies that can be achieved with an effective ECM solution.</a:t>
            </a:r>
          </a:p>
          <a:p>
            <a:r>
              <a:rPr lang="en-US" dirty="0" smtClean="0"/>
              <a:t>IT deploys the ECM the rest of the organization needs to embrace it.</a:t>
            </a:r>
          </a:p>
          <a:p>
            <a:r>
              <a:rPr lang="en-US" dirty="0" smtClean="0"/>
              <a:t>A successful implementation of an ECM will change the way the </a:t>
            </a:r>
            <a:r>
              <a:rPr lang="en-US" smtClean="0"/>
              <a:t>business functions.</a:t>
            </a:r>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Digital Content Pros can create the Custom CSS, Master page and Theme to deliver a professional solution to your site.</a:t>
            </a:r>
          </a:p>
          <a:p>
            <a:r>
              <a:rPr lang="en-US" dirty="0" smtClean="0"/>
              <a:t>Our consultants will work with your organization to create a clean Information Architecture that will make your site “Best in Class”.</a:t>
            </a:r>
          </a:p>
          <a:p>
            <a:r>
              <a:rPr lang="en-US" dirty="0" smtClean="0"/>
              <a:t>Our consultants will educate your organization to how they will benefit from an ECM solution.</a:t>
            </a:r>
          </a:p>
          <a:p>
            <a:r>
              <a:rPr lang="en-US" dirty="0" smtClean="0"/>
              <a:t>Our consultants will create online training solutions for your organization and will also personally train your team.</a:t>
            </a:r>
            <a:endParaRPr lang="en-US" dirty="0"/>
          </a:p>
        </p:txBody>
      </p:sp>
      <p:sp>
        <p:nvSpPr>
          <p:cNvPr id="3" name="Title 2"/>
          <p:cNvSpPr>
            <a:spLocks noGrp="1"/>
          </p:cNvSpPr>
          <p:nvPr>
            <p:ph type="title"/>
          </p:nvPr>
        </p:nvSpPr>
        <p:spPr/>
        <p:txBody>
          <a:bodyPr/>
          <a:lstStyle/>
          <a:p>
            <a:r>
              <a:rPr lang="en-US" dirty="0" smtClean="0"/>
              <a:t>How We Can Help</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1033272"/>
          </a:xfrm>
        </p:spPr>
        <p:txBody>
          <a:bodyPr/>
          <a:lstStyle/>
          <a:p>
            <a:r>
              <a:rPr lang="en-US" dirty="0" smtClean="0"/>
              <a:t>Remove Information Technology teams from the process.</a:t>
            </a:r>
            <a:endParaRPr lang="en-US" dirty="0"/>
          </a:p>
        </p:txBody>
      </p:sp>
      <p:sp>
        <p:nvSpPr>
          <p:cNvPr id="3" name="Title 2"/>
          <p:cNvSpPr>
            <a:spLocks noGrp="1"/>
          </p:cNvSpPr>
          <p:nvPr>
            <p:ph type="title"/>
          </p:nvPr>
        </p:nvSpPr>
        <p:spPr/>
        <p:txBody>
          <a:bodyPr>
            <a:normAutofit fontScale="90000"/>
          </a:bodyPr>
          <a:lstStyle/>
          <a:p>
            <a:r>
              <a:rPr lang="en-US" dirty="0" smtClean="0"/>
              <a:t>Enterprise Content Management </a:t>
            </a:r>
            <a:br>
              <a:rPr lang="en-US" dirty="0" smtClean="0"/>
            </a:br>
            <a:r>
              <a:rPr lang="en-US" dirty="0" smtClean="0"/>
              <a:t>- Goal</a:t>
            </a:r>
            <a:endParaRPr lang="en-US" dirty="0"/>
          </a:p>
        </p:txBody>
      </p:sp>
      <p:sp>
        <p:nvSpPr>
          <p:cNvPr id="4" name="TextBox 3"/>
          <p:cNvSpPr txBox="1"/>
          <p:nvPr/>
        </p:nvSpPr>
        <p:spPr>
          <a:xfrm>
            <a:off x="457200" y="2667000"/>
            <a:ext cx="7772400" cy="923330"/>
          </a:xfrm>
          <a:prstGeom prst="rect">
            <a:avLst/>
          </a:prstGeom>
          <a:noFill/>
        </p:spPr>
        <p:txBody>
          <a:bodyPr wrap="square" rtlCol="0">
            <a:spAutoFit/>
          </a:bodyPr>
          <a:lstStyle/>
          <a:p>
            <a:r>
              <a:rPr lang="en-US" dirty="0" smtClean="0">
                <a:solidFill>
                  <a:schemeClr val="accent4">
                    <a:lumMod val="75000"/>
                  </a:schemeClr>
                </a:solidFill>
              </a:rPr>
              <a:t>Success of an ECM implementation is when the entire business can manage their own content and information without having to rely on IT to help.</a:t>
            </a:r>
            <a:endParaRPr lang="en-US" dirty="0">
              <a:solidFill>
                <a:schemeClr val="accent4">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solidFill>
                  <a:schemeClr val="accent4">
                    <a:lumMod val="75000"/>
                  </a:schemeClr>
                </a:solidFill>
              </a:rPr>
              <a:t>Operations or global communications should champion project with IT as support.</a:t>
            </a:r>
          </a:p>
          <a:p>
            <a:r>
              <a:rPr lang="en-US" dirty="0" smtClean="0">
                <a:solidFill>
                  <a:schemeClr val="accent4">
                    <a:lumMod val="75000"/>
                  </a:schemeClr>
                </a:solidFill>
              </a:rPr>
              <a:t>Focus on business needs not features.</a:t>
            </a:r>
          </a:p>
          <a:p>
            <a:r>
              <a:rPr lang="en-US" dirty="0" smtClean="0">
                <a:solidFill>
                  <a:schemeClr val="accent4">
                    <a:lumMod val="75000"/>
                  </a:schemeClr>
                </a:solidFill>
              </a:rPr>
              <a:t>Other ECM vendors have had 10 years to deliver customer centric solutions and have failed – Microsoft 2010 will dominate.</a:t>
            </a:r>
          </a:p>
          <a:p>
            <a:r>
              <a:rPr lang="en-US" dirty="0" smtClean="0">
                <a:solidFill>
                  <a:schemeClr val="accent4">
                    <a:lumMod val="75000"/>
                  </a:schemeClr>
                </a:solidFill>
              </a:rPr>
              <a:t>Usability is same as MS Office – Technology is no longer focus.</a:t>
            </a:r>
          </a:p>
          <a:p>
            <a:r>
              <a:rPr lang="en-US" dirty="0" smtClean="0">
                <a:solidFill>
                  <a:schemeClr val="accent4">
                    <a:lumMod val="75000"/>
                  </a:schemeClr>
                </a:solidFill>
              </a:rPr>
              <a:t>Solving and streamlining business processes becomes the focus.</a:t>
            </a:r>
          </a:p>
        </p:txBody>
      </p:sp>
      <p:sp>
        <p:nvSpPr>
          <p:cNvPr id="2" name="Title 1"/>
          <p:cNvSpPr>
            <a:spLocks noGrp="1"/>
          </p:cNvSpPr>
          <p:nvPr>
            <p:ph type="title"/>
          </p:nvPr>
        </p:nvSpPr>
        <p:spPr/>
        <p:txBody>
          <a:bodyPr>
            <a:normAutofit fontScale="90000"/>
          </a:bodyPr>
          <a:lstStyle/>
          <a:p>
            <a:r>
              <a:rPr lang="en-US" b="1" dirty="0"/>
              <a:t>Start with strategy, not technology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dirty="0" smtClean="0">
                <a:solidFill>
                  <a:schemeClr val="accent4">
                    <a:lumMod val="75000"/>
                  </a:schemeClr>
                </a:solidFill>
              </a:rPr>
              <a:t>Information Architecture is key </a:t>
            </a:r>
            <a:r>
              <a:rPr lang="en-US" dirty="0" smtClean="0">
                <a:solidFill>
                  <a:schemeClr val="accent4">
                    <a:lumMod val="75000"/>
                  </a:schemeClr>
                </a:solidFill>
              </a:rPr>
              <a:t>– </a:t>
            </a:r>
            <a:r>
              <a:rPr lang="en-US" sz="2000" dirty="0" smtClean="0">
                <a:solidFill>
                  <a:schemeClr val="accent4">
                    <a:lumMod val="75000"/>
                  </a:schemeClr>
                </a:solidFill>
              </a:rPr>
              <a:t>Distilling existing features/content of intranet into a concise solution.</a:t>
            </a:r>
          </a:p>
          <a:p>
            <a:r>
              <a:rPr lang="en-US" sz="2800" dirty="0" smtClean="0">
                <a:solidFill>
                  <a:schemeClr val="accent4">
                    <a:lumMod val="75000"/>
                  </a:schemeClr>
                </a:solidFill>
              </a:rPr>
              <a:t>Branding must be done professionally – </a:t>
            </a:r>
            <a:r>
              <a:rPr lang="en-US" sz="2000" dirty="0" smtClean="0">
                <a:solidFill>
                  <a:schemeClr val="accent4">
                    <a:lumMod val="75000"/>
                  </a:schemeClr>
                </a:solidFill>
              </a:rPr>
              <a:t>Simply putting logo on site and picking a theme is not enough</a:t>
            </a:r>
          </a:p>
          <a:p>
            <a:r>
              <a:rPr lang="en-US" sz="2800" dirty="0" smtClean="0">
                <a:solidFill>
                  <a:schemeClr val="accent4">
                    <a:lumMod val="75000"/>
                  </a:schemeClr>
                </a:solidFill>
              </a:rPr>
              <a:t>Usability Engineering is Important </a:t>
            </a:r>
            <a:r>
              <a:rPr lang="en-US" sz="2000" dirty="0" smtClean="0">
                <a:solidFill>
                  <a:schemeClr val="accent4">
                    <a:lumMod val="75000"/>
                  </a:schemeClr>
                </a:solidFill>
              </a:rPr>
              <a:t>– Site must deliver effective navigation so users can easily find what they are looking for. Usability and IA work in harmony.</a:t>
            </a:r>
          </a:p>
          <a:p>
            <a:r>
              <a:rPr lang="en-US" sz="2800" dirty="0" smtClean="0">
                <a:solidFill>
                  <a:schemeClr val="accent4">
                    <a:lumMod val="75000"/>
                  </a:schemeClr>
                </a:solidFill>
              </a:rPr>
              <a:t>Education</a:t>
            </a:r>
            <a:r>
              <a:rPr lang="en-US" sz="2000" dirty="0" smtClean="0">
                <a:solidFill>
                  <a:schemeClr val="accent4">
                    <a:lumMod val="75000"/>
                  </a:schemeClr>
                </a:solidFill>
              </a:rPr>
              <a:t> – All departments must be educated as to what is possible and what the ECM can do to automate their existing tasks</a:t>
            </a:r>
          </a:p>
          <a:p>
            <a:r>
              <a:rPr lang="en-US" sz="2800" dirty="0" smtClean="0">
                <a:solidFill>
                  <a:schemeClr val="accent4">
                    <a:lumMod val="75000"/>
                  </a:schemeClr>
                </a:solidFill>
              </a:rPr>
              <a:t>Training</a:t>
            </a:r>
            <a:r>
              <a:rPr lang="en-US" sz="2000" dirty="0" smtClean="0">
                <a:solidFill>
                  <a:schemeClr val="accent4">
                    <a:lumMod val="75000"/>
                  </a:schemeClr>
                </a:solidFill>
              </a:rPr>
              <a:t> – In person and online training must be delivered throughout the organization to reduce resistance to change</a:t>
            </a:r>
            <a:endParaRPr lang="en-US" sz="2000" dirty="0">
              <a:solidFill>
                <a:schemeClr val="accent4">
                  <a:lumMod val="75000"/>
                </a:schemeClr>
              </a:solidFill>
            </a:endParaRPr>
          </a:p>
        </p:txBody>
      </p:sp>
      <p:sp>
        <p:nvSpPr>
          <p:cNvPr id="3" name="Title 2"/>
          <p:cNvSpPr>
            <a:spLocks noGrp="1"/>
          </p:cNvSpPr>
          <p:nvPr>
            <p:ph type="title"/>
          </p:nvPr>
        </p:nvSpPr>
        <p:spPr/>
        <p:txBody>
          <a:bodyPr/>
          <a:lstStyle/>
          <a:p>
            <a:r>
              <a:rPr lang="en-US" dirty="0" smtClean="0"/>
              <a:t>Out of Box solutions fail</a:t>
            </a:r>
            <a:endParaRPr lang="en-US" dirty="0"/>
          </a:p>
        </p:txBody>
      </p:sp>
      <p:sp>
        <p:nvSpPr>
          <p:cNvPr id="4" name="TextBox 3"/>
          <p:cNvSpPr txBox="1"/>
          <p:nvPr/>
        </p:nvSpPr>
        <p:spPr>
          <a:xfrm>
            <a:off x="3962400" y="6096000"/>
            <a:ext cx="4114800" cy="369332"/>
          </a:xfrm>
          <a:prstGeom prst="rect">
            <a:avLst/>
          </a:prstGeom>
          <a:noFill/>
        </p:spPr>
        <p:txBody>
          <a:bodyPr wrap="square" rtlCol="0">
            <a:spAutoFit/>
          </a:bodyPr>
          <a:lstStyle/>
          <a:p>
            <a:r>
              <a:rPr lang="en-US" b="1" dirty="0" smtClean="0"/>
              <a:t>None of this is technology!</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solidFill>
                  <a:schemeClr val="accent4">
                    <a:lumMod val="75000"/>
                  </a:schemeClr>
                </a:solidFill>
              </a:rPr>
              <a:t>Document repository easily accessible from anywhere online. </a:t>
            </a:r>
          </a:p>
          <a:p>
            <a:r>
              <a:rPr lang="en-US" dirty="0" smtClean="0">
                <a:solidFill>
                  <a:schemeClr val="accent4">
                    <a:lumMod val="75000"/>
                  </a:schemeClr>
                </a:solidFill>
              </a:rPr>
              <a:t>Documents have version control – Tracking of changes – Good for audit</a:t>
            </a:r>
          </a:p>
          <a:p>
            <a:r>
              <a:rPr lang="en-US" dirty="0" smtClean="0">
                <a:solidFill>
                  <a:schemeClr val="accent4">
                    <a:lumMod val="75000"/>
                  </a:schemeClr>
                </a:solidFill>
              </a:rPr>
              <a:t>Documents are checked in and out to prevent users from over writing another users work</a:t>
            </a:r>
          </a:p>
          <a:p>
            <a:r>
              <a:rPr lang="en-US" dirty="0" smtClean="0">
                <a:solidFill>
                  <a:schemeClr val="accent4">
                    <a:lumMod val="75000"/>
                  </a:schemeClr>
                </a:solidFill>
              </a:rPr>
              <a:t>Centralization of all documents resolves latest version issues and makes backing up documents easy.</a:t>
            </a:r>
            <a:endParaRPr lang="en-US" dirty="0">
              <a:solidFill>
                <a:schemeClr val="accent4">
                  <a:lumMod val="75000"/>
                </a:schemeClr>
              </a:solidFill>
            </a:endParaRPr>
          </a:p>
        </p:txBody>
      </p:sp>
      <p:sp>
        <p:nvSpPr>
          <p:cNvPr id="2" name="Title 1"/>
          <p:cNvSpPr>
            <a:spLocks noGrp="1"/>
          </p:cNvSpPr>
          <p:nvPr>
            <p:ph type="title"/>
          </p:nvPr>
        </p:nvSpPr>
        <p:spPr>
          <a:xfrm>
            <a:off x="228600" y="274638"/>
            <a:ext cx="8610600" cy="1143000"/>
          </a:xfrm>
        </p:spPr>
        <p:txBody>
          <a:bodyPr>
            <a:normAutofit fontScale="90000"/>
          </a:bodyPr>
          <a:lstStyle/>
          <a:p>
            <a:r>
              <a:rPr lang="en-US" dirty="0" smtClean="0"/>
              <a:t>Fundamental Solutions ECM delivers </a:t>
            </a:r>
            <a:br>
              <a:rPr lang="en-US" dirty="0" smtClean="0"/>
            </a:br>
            <a:r>
              <a:rPr lang="en-US" dirty="0" smtClean="0"/>
              <a:t>– Document Management</a:t>
            </a:r>
            <a:endParaRPr lang="en-US" dirty="0"/>
          </a:p>
        </p:txBody>
      </p:sp>
      <p:sp>
        <p:nvSpPr>
          <p:cNvPr id="4" name="Rectangle 3"/>
          <p:cNvSpPr/>
          <p:nvPr/>
        </p:nvSpPr>
        <p:spPr>
          <a:xfrm>
            <a:off x="3429000" y="5691157"/>
            <a:ext cx="4267200" cy="369332"/>
          </a:xfrm>
          <a:prstGeom prst="rect">
            <a:avLst/>
          </a:prstGeom>
        </p:spPr>
        <p:txBody>
          <a:bodyPr wrap="square">
            <a:spAutoFit/>
          </a:bodyPr>
          <a:lstStyle/>
          <a:p>
            <a:r>
              <a:rPr lang="en-US" b="1" dirty="0" smtClean="0"/>
              <a:t>All Departments benefit from this</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686800" cy="4525963"/>
          </a:xfrm>
        </p:spPr>
        <p:txBody>
          <a:bodyPr>
            <a:normAutofit lnSpcReduction="10000"/>
          </a:bodyPr>
          <a:lstStyle/>
          <a:p>
            <a:r>
              <a:rPr lang="en-US" sz="2800" dirty="0" smtClean="0">
                <a:solidFill>
                  <a:schemeClr val="accent4">
                    <a:lumMod val="75000"/>
                  </a:schemeClr>
                </a:solidFill>
              </a:rPr>
              <a:t>News and Announcements </a:t>
            </a:r>
            <a:r>
              <a:rPr lang="en-US" dirty="0" smtClean="0">
                <a:solidFill>
                  <a:schemeClr val="accent4">
                    <a:lumMod val="75000"/>
                  </a:schemeClr>
                </a:solidFill>
              </a:rPr>
              <a:t>– </a:t>
            </a:r>
            <a:r>
              <a:rPr lang="en-US" sz="2000" dirty="0" smtClean="0">
                <a:solidFill>
                  <a:schemeClr val="accent4">
                    <a:lumMod val="75000"/>
                  </a:schemeClr>
                </a:solidFill>
              </a:rPr>
              <a:t>These can easily be managed with lists and displayed on the home page for the entire organization to see.</a:t>
            </a:r>
          </a:p>
          <a:p>
            <a:r>
              <a:rPr lang="en-US" sz="2800" dirty="0" smtClean="0">
                <a:solidFill>
                  <a:schemeClr val="accent4">
                    <a:lumMod val="75000"/>
                  </a:schemeClr>
                </a:solidFill>
              </a:rPr>
              <a:t>Newsletters </a:t>
            </a:r>
            <a:r>
              <a:rPr lang="en-US" sz="2000" dirty="0" smtClean="0">
                <a:solidFill>
                  <a:schemeClr val="accent4">
                    <a:lumMod val="75000"/>
                  </a:schemeClr>
                </a:solidFill>
              </a:rPr>
              <a:t>– Corporate or departmental newsletters can reach the entire organization online – Flip book delivery</a:t>
            </a:r>
          </a:p>
          <a:p>
            <a:r>
              <a:rPr lang="en-US" sz="2800" dirty="0" smtClean="0">
                <a:solidFill>
                  <a:schemeClr val="accent4">
                    <a:lumMod val="75000"/>
                  </a:schemeClr>
                </a:solidFill>
              </a:rPr>
              <a:t>Events</a:t>
            </a:r>
            <a:r>
              <a:rPr lang="en-US" sz="2000" dirty="0" smtClean="0">
                <a:solidFill>
                  <a:schemeClr val="accent4">
                    <a:lumMod val="75000"/>
                  </a:schemeClr>
                </a:solidFill>
              </a:rPr>
              <a:t> – Calendaring upcoming events – Employee awareness</a:t>
            </a:r>
          </a:p>
          <a:p>
            <a:r>
              <a:rPr lang="en-US" sz="2800" dirty="0" smtClean="0">
                <a:solidFill>
                  <a:schemeClr val="accent4">
                    <a:lumMod val="75000"/>
                  </a:schemeClr>
                </a:solidFill>
              </a:rPr>
              <a:t>Surveys</a:t>
            </a:r>
            <a:r>
              <a:rPr lang="en-US" sz="2000" dirty="0" smtClean="0">
                <a:solidFill>
                  <a:schemeClr val="accent4">
                    <a:lumMod val="75000"/>
                  </a:schemeClr>
                </a:solidFill>
              </a:rPr>
              <a:t> – Survey employees about topics to generate feedback</a:t>
            </a:r>
          </a:p>
          <a:p>
            <a:r>
              <a:rPr lang="en-US" sz="2800" dirty="0" smtClean="0">
                <a:solidFill>
                  <a:schemeClr val="accent4">
                    <a:lumMod val="75000"/>
                  </a:schemeClr>
                </a:solidFill>
              </a:rPr>
              <a:t>Polls</a:t>
            </a:r>
            <a:r>
              <a:rPr lang="en-US" sz="2000" dirty="0" smtClean="0">
                <a:solidFill>
                  <a:schemeClr val="accent4">
                    <a:lumMod val="75000"/>
                  </a:schemeClr>
                </a:solidFill>
              </a:rPr>
              <a:t> – Quick Polls keep employees engaged</a:t>
            </a:r>
          </a:p>
          <a:p>
            <a:r>
              <a:rPr lang="en-US" sz="2800" dirty="0" smtClean="0">
                <a:solidFill>
                  <a:schemeClr val="accent4">
                    <a:lumMod val="75000"/>
                  </a:schemeClr>
                </a:solidFill>
              </a:rPr>
              <a:t>Blogs</a:t>
            </a:r>
            <a:r>
              <a:rPr lang="en-US" sz="2000" dirty="0" smtClean="0">
                <a:solidFill>
                  <a:schemeClr val="accent4">
                    <a:lumMod val="75000"/>
                  </a:schemeClr>
                </a:solidFill>
              </a:rPr>
              <a:t> – Targeted blogs to promote employee involvement </a:t>
            </a:r>
          </a:p>
          <a:p>
            <a:r>
              <a:rPr lang="en-US" sz="2800" dirty="0" smtClean="0">
                <a:solidFill>
                  <a:schemeClr val="accent4">
                    <a:lumMod val="75000"/>
                  </a:schemeClr>
                </a:solidFill>
              </a:rPr>
              <a:t>Discussion Forums </a:t>
            </a:r>
            <a:r>
              <a:rPr lang="en-US" sz="2000" dirty="0" smtClean="0">
                <a:solidFill>
                  <a:schemeClr val="accent4">
                    <a:lumMod val="75000"/>
                  </a:schemeClr>
                </a:solidFill>
              </a:rPr>
              <a:t>– To engage employees in productive discussions to share ideas about a targeted subject</a:t>
            </a:r>
            <a:endParaRPr lang="en-US" sz="2000" dirty="0">
              <a:solidFill>
                <a:schemeClr val="accent4">
                  <a:lumMod val="75000"/>
                </a:schemeClr>
              </a:solidFill>
            </a:endParaRPr>
          </a:p>
        </p:txBody>
      </p:sp>
      <p:sp>
        <p:nvSpPr>
          <p:cNvPr id="3" name="Title 2"/>
          <p:cNvSpPr>
            <a:spLocks noGrp="1"/>
          </p:cNvSpPr>
          <p:nvPr>
            <p:ph type="title"/>
          </p:nvPr>
        </p:nvSpPr>
        <p:spPr>
          <a:xfrm>
            <a:off x="228600" y="274638"/>
            <a:ext cx="8763000" cy="1143000"/>
          </a:xfrm>
        </p:spPr>
        <p:txBody>
          <a:bodyPr>
            <a:noAutofit/>
          </a:bodyPr>
          <a:lstStyle/>
          <a:p>
            <a:r>
              <a:rPr lang="en-US" sz="3600" dirty="0" smtClean="0"/>
              <a:t>Department Focus - Communications</a:t>
            </a:r>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686800" cy="4525963"/>
          </a:xfrm>
        </p:spPr>
        <p:txBody>
          <a:bodyPr>
            <a:normAutofit lnSpcReduction="10000"/>
          </a:bodyPr>
          <a:lstStyle/>
          <a:p>
            <a:r>
              <a:rPr lang="en-US" sz="2800" dirty="0" smtClean="0">
                <a:solidFill>
                  <a:schemeClr val="accent4">
                    <a:lumMod val="75000"/>
                  </a:schemeClr>
                </a:solidFill>
              </a:rPr>
              <a:t>Employee Handbooks </a:t>
            </a:r>
            <a:r>
              <a:rPr lang="en-US" dirty="0" smtClean="0">
                <a:solidFill>
                  <a:schemeClr val="accent4">
                    <a:lumMod val="75000"/>
                  </a:schemeClr>
                </a:solidFill>
              </a:rPr>
              <a:t>– </a:t>
            </a:r>
            <a:r>
              <a:rPr lang="en-US" sz="2000" dirty="0" smtClean="0">
                <a:solidFill>
                  <a:schemeClr val="accent4">
                    <a:lumMod val="75000"/>
                  </a:schemeClr>
                </a:solidFill>
              </a:rPr>
              <a:t>Handbooks are out of date as soon as they are printed. Online they are always current and versions can be tracked.</a:t>
            </a:r>
          </a:p>
          <a:p>
            <a:r>
              <a:rPr lang="en-US" sz="2800" dirty="0" smtClean="0">
                <a:solidFill>
                  <a:schemeClr val="accent4">
                    <a:lumMod val="75000"/>
                  </a:schemeClr>
                </a:solidFill>
              </a:rPr>
              <a:t>Policies </a:t>
            </a:r>
            <a:r>
              <a:rPr lang="en-US" sz="2000" dirty="0" smtClean="0">
                <a:solidFill>
                  <a:schemeClr val="accent4">
                    <a:lumMod val="75000"/>
                  </a:schemeClr>
                </a:solidFill>
              </a:rPr>
              <a:t>– policies online are a perfect solution as they can always be updated with version tracking </a:t>
            </a:r>
          </a:p>
          <a:p>
            <a:r>
              <a:rPr lang="en-US" sz="2800" dirty="0" smtClean="0">
                <a:solidFill>
                  <a:schemeClr val="accent4">
                    <a:lumMod val="75000"/>
                  </a:schemeClr>
                </a:solidFill>
              </a:rPr>
              <a:t>Events</a:t>
            </a:r>
            <a:r>
              <a:rPr lang="en-US" sz="2000" dirty="0" smtClean="0">
                <a:solidFill>
                  <a:schemeClr val="accent4">
                    <a:lumMod val="75000"/>
                  </a:schemeClr>
                </a:solidFill>
              </a:rPr>
              <a:t> – Calendaring upcoming events and open enrollments</a:t>
            </a:r>
          </a:p>
          <a:p>
            <a:r>
              <a:rPr lang="en-US" sz="2800" dirty="0" smtClean="0">
                <a:solidFill>
                  <a:schemeClr val="accent4">
                    <a:lumMod val="75000"/>
                  </a:schemeClr>
                </a:solidFill>
              </a:rPr>
              <a:t>Surveys</a:t>
            </a:r>
            <a:r>
              <a:rPr lang="en-US" sz="2000" dirty="0" smtClean="0">
                <a:solidFill>
                  <a:schemeClr val="accent4">
                    <a:lumMod val="75000"/>
                  </a:schemeClr>
                </a:solidFill>
              </a:rPr>
              <a:t> – Survey employees about topics to generate feedback</a:t>
            </a:r>
          </a:p>
          <a:p>
            <a:r>
              <a:rPr lang="en-US" sz="2800" dirty="0" smtClean="0">
                <a:solidFill>
                  <a:schemeClr val="accent4">
                    <a:lumMod val="75000"/>
                  </a:schemeClr>
                </a:solidFill>
              </a:rPr>
              <a:t>Polls</a:t>
            </a:r>
            <a:r>
              <a:rPr lang="en-US" sz="2000" dirty="0" smtClean="0">
                <a:solidFill>
                  <a:schemeClr val="accent4">
                    <a:lumMod val="75000"/>
                  </a:schemeClr>
                </a:solidFill>
              </a:rPr>
              <a:t> – Quick Polls keep employees engaged</a:t>
            </a:r>
          </a:p>
          <a:p>
            <a:r>
              <a:rPr lang="en-US" sz="2800" dirty="0" smtClean="0">
                <a:solidFill>
                  <a:schemeClr val="accent4">
                    <a:lumMod val="75000"/>
                  </a:schemeClr>
                </a:solidFill>
              </a:rPr>
              <a:t>Blogs</a:t>
            </a:r>
            <a:r>
              <a:rPr lang="en-US" sz="2000" dirty="0" smtClean="0">
                <a:solidFill>
                  <a:schemeClr val="accent4">
                    <a:lumMod val="75000"/>
                  </a:schemeClr>
                </a:solidFill>
              </a:rPr>
              <a:t> – Targeted blogs to promote employee involvement </a:t>
            </a:r>
          </a:p>
          <a:p>
            <a:r>
              <a:rPr lang="en-US" sz="2800" dirty="0" smtClean="0">
                <a:solidFill>
                  <a:schemeClr val="accent4">
                    <a:lumMod val="75000"/>
                  </a:schemeClr>
                </a:solidFill>
              </a:rPr>
              <a:t>Discussion Forums </a:t>
            </a:r>
            <a:r>
              <a:rPr lang="en-US" sz="2000" dirty="0" smtClean="0">
                <a:solidFill>
                  <a:schemeClr val="accent4">
                    <a:lumMod val="75000"/>
                  </a:schemeClr>
                </a:solidFill>
              </a:rPr>
              <a:t>– To engage employees in productive discussions to share ideas about HR subjects</a:t>
            </a:r>
            <a:endParaRPr lang="en-US" sz="2000" dirty="0">
              <a:solidFill>
                <a:schemeClr val="accent4">
                  <a:lumMod val="75000"/>
                </a:schemeClr>
              </a:solidFill>
            </a:endParaRPr>
          </a:p>
        </p:txBody>
      </p:sp>
      <p:sp>
        <p:nvSpPr>
          <p:cNvPr id="3" name="Title 2"/>
          <p:cNvSpPr>
            <a:spLocks noGrp="1"/>
          </p:cNvSpPr>
          <p:nvPr>
            <p:ph type="title"/>
          </p:nvPr>
        </p:nvSpPr>
        <p:spPr>
          <a:xfrm>
            <a:off x="228600" y="274638"/>
            <a:ext cx="8763000" cy="1143000"/>
          </a:xfrm>
        </p:spPr>
        <p:txBody>
          <a:bodyPr>
            <a:noAutofit/>
          </a:bodyPr>
          <a:lstStyle/>
          <a:p>
            <a:r>
              <a:rPr lang="en-US" sz="3600" dirty="0" smtClean="0"/>
              <a:t>Department Focus – Human Resources</a:t>
            </a:r>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686800" cy="4525963"/>
          </a:xfrm>
        </p:spPr>
        <p:txBody>
          <a:bodyPr>
            <a:normAutofit fontScale="92500" lnSpcReduction="20000"/>
          </a:bodyPr>
          <a:lstStyle/>
          <a:p>
            <a:r>
              <a:rPr lang="en-US" sz="2800" dirty="0" smtClean="0">
                <a:solidFill>
                  <a:schemeClr val="accent4">
                    <a:lumMod val="75000"/>
                  </a:schemeClr>
                </a:solidFill>
              </a:rPr>
              <a:t>Collaboration</a:t>
            </a:r>
            <a:r>
              <a:rPr lang="en-US" dirty="0" smtClean="0">
                <a:solidFill>
                  <a:schemeClr val="accent4">
                    <a:lumMod val="75000"/>
                  </a:schemeClr>
                </a:solidFill>
              </a:rPr>
              <a:t>– </a:t>
            </a:r>
            <a:r>
              <a:rPr lang="en-US" sz="2000" dirty="0" smtClean="0">
                <a:solidFill>
                  <a:schemeClr val="accent4">
                    <a:lumMod val="75000"/>
                  </a:schemeClr>
                </a:solidFill>
              </a:rPr>
              <a:t>Collaboratively work with outside agencies and remote teams to develop marketing and ad campaigns.</a:t>
            </a:r>
          </a:p>
          <a:p>
            <a:r>
              <a:rPr lang="en-US" sz="2800" dirty="0" smtClean="0">
                <a:solidFill>
                  <a:schemeClr val="accent4">
                    <a:lumMod val="75000"/>
                  </a:schemeClr>
                </a:solidFill>
              </a:rPr>
              <a:t>Branding </a:t>
            </a:r>
            <a:r>
              <a:rPr lang="en-US" sz="2000" dirty="0" smtClean="0">
                <a:solidFill>
                  <a:schemeClr val="accent4">
                    <a:lumMod val="75000"/>
                  </a:schemeClr>
                </a:solidFill>
              </a:rPr>
              <a:t>– Placing all branding materials online is perfect for making sure the entire organization know the brand material.</a:t>
            </a:r>
          </a:p>
          <a:p>
            <a:r>
              <a:rPr lang="en-US" sz="2800" dirty="0" smtClean="0">
                <a:solidFill>
                  <a:schemeClr val="accent4">
                    <a:lumMod val="75000"/>
                  </a:schemeClr>
                </a:solidFill>
              </a:rPr>
              <a:t>Logo</a:t>
            </a:r>
            <a:r>
              <a:rPr lang="en-US" sz="2000" dirty="0" smtClean="0">
                <a:solidFill>
                  <a:schemeClr val="accent4">
                    <a:lumMod val="75000"/>
                  </a:schemeClr>
                </a:solidFill>
              </a:rPr>
              <a:t> – Putting logos online to deliver them to the organization.</a:t>
            </a:r>
          </a:p>
          <a:p>
            <a:r>
              <a:rPr lang="en-US" sz="2800" dirty="0" smtClean="0">
                <a:solidFill>
                  <a:schemeClr val="accent4">
                    <a:lumMod val="75000"/>
                  </a:schemeClr>
                </a:solidFill>
              </a:rPr>
              <a:t>Templates</a:t>
            </a:r>
            <a:r>
              <a:rPr lang="en-US" sz="2000" dirty="0" smtClean="0">
                <a:solidFill>
                  <a:schemeClr val="accent4">
                    <a:lumMod val="75000"/>
                  </a:schemeClr>
                </a:solidFill>
              </a:rPr>
              <a:t> – Branded PowerPoint templates, Outlook signatures and business cards can be placed online</a:t>
            </a:r>
          </a:p>
          <a:p>
            <a:r>
              <a:rPr lang="en-US" sz="2800" dirty="0" smtClean="0">
                <a:solidFill>
                  <a:schemeClr val="accent4">
                    <a:lumMod val="75000"/>
                  </a:schemeClr>
                </a:solidFill>
              </a:rPr>
              <a:t>Photo Libraries</a:t>
            </a:r>
            <a:r>
              <a:rPr lang="en-US" sz="2000" dirty="0" smtClean="0">
                <a:solidFill>
                  <a:schemeClr val="accent4">
                    <a:lumMod val="75000"/>
                  </a:schemeClr>
                </a:solidFill>
              </a:rPr>
              <a:t> – Photos Marketing would like other teams to use in presentations can be organized online</a:t>
            </a:r>
          </a:p>
          <a:p>
            <a:r>
              <a:rPr lang="en-US" sz="2800" dirty="0" smtClean="0">
                <a:solidFill>
                  <a:schemeClr val="accent4">
                    <a:lumMod val="75000"/>
                  </a:schemeClr>
                </a:solidFill>
              </a:rPr>
              <a:t>Style Guide</a:t>
            </a:r>
            <a:r>
              <a:rPr lang="en-US" sz="2000" dirty="0" smtClean="0">
                <a:solidFill>
                  <a:schemeClr val="accent4">
                    <a:lumMod val="75000"/>
                  </a:schemeClr>
                </a:solidFill>
              </a:rPr>
              <a:t> – Marketing should develop a comprehensive online style guide. This is important as the entire organization will be developing their own online presence and having guidance is important.</a:t>
            </a:r>
          </a:p>
          <a:p>
            <a:r>
              <a:rPr lang="en-US" sz="2800" dirty="0" smtClean="0">
                <a:solidFill>
                  <a:schemeClr val="accent4">
                    <a:lumMod val="75000"/>
                  </a:schemeClr>
                </a:solidFill>
              </a:rPr>
              <a:t>Blogs </a:t>
            </a:r>
            <a:r>
              <a:rPr lang="en-US" sz="2000" dirty="0" smtClean="0">
                <a:solidFill>
                  <a:schemeClr val="accent4">
                    <a:lumMod val="75000"/>
                  </a:schemeClr>
                </a:solidFill>
              </a:rPr>
              <a:t>– Marketing can test campaigns internally first via Blog to get initial feedback.</a:t>
            </a:r>
            <a:endParaRPr lang="en-US" sz="2000" dirty="0">
              <a:solidFill>
                <a:schemeClr val="accent4">
                  <a:lumMod val="75000"/>
                </a:schemeClr>
              </a:solidFill>
            </a:endParaRPr>
          </a:p>
        </p:txBody>
      </p:sp>
      <p:sp>
        <p:nvSpPr>
          <p:cNvPr id="3" name="Title 2"/>
          <p:cNvSpPr>
            <a:spLocks noGrp="1"/>
          </p:cNvSpPr>
          <p:nvPr>
            <p:ph type="title"/>
          </p:nvPr>
        </p:nvSpPr>
        <p:spPr>
          <a:xfrm>
            <a:off x="228600" y="274638"/>
            <a:ext cx="8763000" cy="1143000"/>
          </a:xfrm>
        </p:spPr>
        <p:txBody>
          <a:bodyPr>
            <a:noAutofit/>
          </a:bodyPr>
          <a:lstStyle/>
          <a:p>
            <a:r>
              <a:rPr lang="en-US" sz="3600" dirty="0" smtClean="0"/>
              <a:t>Department Focus – Marketing</a:t>
            </a:r>
            <a:endParaRPr 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686800" cy="4525963"/>
          </a:xfrm>
        </p:spPr>
        <p:txBody>
          <a:bodyPr>
            <a:normAutofit fontScale="92500" lnSpcReduction="20000"/>
          </a:bodyPr>
          <a:lstStyle/>
          <a:p>
            <a:r>
              <a:rPr lang="en-US" sz="2800" dirty="0" smtClean="0">
                <a:solidFill>
                  <a:schemeClr val="accent4">
                    <a:lumMod val="75000"/>
                  </a:schemeClr>
                </a:solidFill>
              </a:rPr>
              <a:t>Project Management</a:t>
            </a:r>
            <a:r>
              <a:rPr lang="en-US" dirty="0" smtClean="0">
                <a:solidFill>
                  <a:schemeClr val="accent4">
                    <a:lumMod val="75000"/>
                  </a:schemeClr>
                </a:solidFill>
              </a:rPr>
              <a:t>– </a:t>
            </a:r>
            <a:r>
              <a:rPr lang="en-US" sz="2000" dirty="0" smtClean="0">
                <a:solidFill>
                  <a:schemeClr val="accent4">
                    <a:lumMod val="75000"/>
                  </a:schemeClr>
                </a:solidFill>
              </a:rPr>
              <a:t>Projects can be managed effectively with existing solutions. Team members get alerts about assignments and the entire project can be tracked and reported on.</a:t>
            </a:r>
          </a:p>
          <a:p>
            <a:r>
              <a:rPr lang="en-US" sz="2800" dirty="0" smtClean="0">
                <a:solidFill>
                  <a:schemeClr val="accent4">
                    <a:lumMod val="75000"/>
                  </a:schemeClr>
                </a:solidFill>
              </a:rPr>
              <a:t>Issue Tracking </a:t>
            </a:r>
            <a:r>
              <a:rPr lang="en-US" sz="2000" dirty="0" smtClean="0">
                <a:solidFill>
                  <a:schemeClr val="accent4">
                    <a:lumMod val="75000"/>
                  </a:schemeClr>
                </a:solidFill>
              </a:rPr>
              <a:t>– Issues can be tracked and communicated to the end users easily online.</a:t>
            </a:r>
          </a:p>
          <a:p>
            <a:r>
              <a:rPr lang="en-US" sz="2800" dirty="0" smtClean="0">
                <a:solidFill>
                  <a:schemeClr val="accent4">
                    <a:lumMod val="75000"/>
                  </a:schemeClr>
                </a:solidFill>
              </a:rPr>
              <a:t>Dashboards</a:t>
            </a:r>
            <a:r>
              <a:rPr lang="en-US" sz="2000" dirty="0" smtClean="0">
                <a:solidFill>
                  <a:schemeClr val="accent4">
                    <a:lumMod val="75000"/>
                  </a:schemeClr>
                </a:solidFill>
              </a:rPr>
              <a:t> – Dashboards can be easily developed to track projects and to communicate to the organization their progress. Web statistics and usage reports can also be published online.</a:t>
            </a:r>
          </a:p>
          <a:p>
            <a:r>
              <a:rPr lang="en-US" sz="2800" dirty="0" smtClean="0">
                <a:solidFill>
                  <a:schemeClr val="accent4">
                    <a:lumMod val="75000"/>
                  </a:schemeClr>
                </a:solidFill>
              </a:rPr>
              <a:t>IT Policies</a:t>
            </a:r>
            <a:r>
              <a:rPr lang="en-US" sz="2000" dirty="0" smtClean="0">
                <a:solidFill>
                  <a:schemeClr val="accent4">
                    <a:lumMod val="75000"/>
                  </a:schemeClr>
                </a:solidFill>
              </a:rPr>
              <a:t> – Policies specific to IT can be published online.</a:t>
            </a:r>
          </a:p>
          <a:p>
            <a:r>
              <a:rPr lang="en-US" sz="2800" dirty="0" smtClean="0">
                <a:solidFill>
                  <a:schemeClr val="accent4">
                    <a:lumMod val="75000"/>
                  </a:schemeClr>
                </a:solidFill>
              </a:rPr>
              <a:t>IT Forms</a:t>
            </a:r>
            <a:r>
              <a:rPr lang="en-US" sz="2000" dirty="0" smtClean="0">
                <a:solidFill>
                  <a:schemeClr val="accent4">
                    <a:lumMod val="75000"/>
                  </a:schemeClr>
                </a:solidFill>
              </a:rPr>
              <a:t>– Forms should all be online to show the rest of the organization how all forms can be online. IT leads by example.</a:t>
            </a:r>
          </a:p>
          <a:p>
            <a:r>
              <a:rPr lang="en-US" sz="2800" dirty="0" smtClean="0">
                <a:solidFill>
                  <a:schemeClr val="accent4">
                    <a:lumMod val="75000"/>
                  </a:schemeClr>
                </a:solidFill>
              </a:rPr>
              <a:t>Business Intelligence</a:t>
            </a:r>
            <a:r>
              <a:rPr lang="en-US" sz="2000" dirty="0" smtClean="0">
                <a:solidFill>
                  <a:schemeClr val="accent4">
                    <a:lumMod val="75000"/>
                  </a:schemeClr>
                </a:solidFill>
              </a:rPr>
              <a:t>– The more IT can do to display company critical information in a way to help the business the more value IT has in the organization. IT has access to the information.</a:t>
            </a:r>
          </a:p>
        </p:txBody>
      </p:sp>
      <p:sp>
        <p:nvSpPr>
          <p:cNvPr id="3" name="Title 2"/>
          <p:cNvSpPr>
            <a:spLocks noGrp="1"/>
          </p:cNvSpPr>
          <p:nvPr>
            <p:ph type="title"/>
          </p:nvPr>
        </p:nvSpPr>
        <p:spPr>
          <a:xfrm>
            <a:off x="228600" y="274638"/>
            <a:ext cx="8763000" cy="1143000"/>
          </a:xfrm>
        </p:spPr>
        <p:txBody>
          <a:bodyPr>
            <a:noAutofit/>
          </a:bodyPr>
          <a:lstStyle/>
          <a:p>
            <a:r>
              <a:rPr lang="en-US" sz="3600" dirty="0" smtClean="0"/>
              <a:t>Department Focus</a:t>
            </a:r>
            <a:r>
              <a:rPr lang="en-US" sz="2800" dirty="0" smtClean="0"/>
              <a:t> – Information technology</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257</TotalTime>
  <Words>1183</Words>
  <Application>Microsoft Office PowerPoint</Application>
  <PresentationFormat>On-screen Show (4:3)</PresentationFormat>
  <Paragraphs>82</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Enterprise Content Management (ECM) has 50%+ Failure rate </vt:lpstr>
      <vt:lpstr>Enterprise Content Management  - Goal</vt:lpstr>
      <vt:lpstr>Start with strategy, not technology </vt:lpstr>
      <vt:lpstr>Out of Box solutions fail</vt:lpstr>
      <vt:lpstr>Fundamental Solutions ECM delivers  – Document Management</vt:lpstr>
      <vt:lpstr>Department Focus - Communications</vt:lpstr>
      <vt:lpstr>Department Focus – Human Resources</vt:lpstr>
      <vt:lpstr>Department Focus – Marketing</vt:lpstr>
      <vt:lpstr>Department Focus – Information technology</vt:lpstr>
      <vt:lpstr>Department Focus – Sales</vt:lpstr>
      <vt:lpstr>Department Focus – Legal &amp; Accounting</vt:lpstr>
      <vt:lpstr>Education</vt:lpstr>
      <vt:lpstr>Training</vt:lpstr>
      <vt:lpstr>Conclusion</vt:lpstr>
      <vt:lpstr>How We Can Help</vt:lpstr>
    </vt:vector>
  </TitlesOfParts>
  <Company>Billingsley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Enterprise Content Management (ECM) has 50%+ Failure rate</dc:title>
  <dc:creator>Administrator</dc:creator>
  <cp:lastModifiedBy>Administrator</cp:lastModifiedBy>
  <cp:revision>26</cp:revision>
  <dcterms:created xsi:type="dcterms:W3CDTF">2010-10-15T13:54:01Z</dcterms:created>
  <dcterms:modified xsi:type="dcterms:W3CDTF">2010-10-15T20:44:58Z</dcterms:modified>
</cp:coreProperties>
</file>